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
  </p:notesMasterIdLst>
  <p:sldIdLst>
    <p:sldId id="256" r:id="rId2"/>
    <p:sldId id="257" r:id="rId3"/>
    <p:sldId id="258" r:id="rId4"/>
    <p:sldId id="265" r:id="rId5"/>
    <p:sldId id="263" r:id="rId6"/>
    <p:sldId id="26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Boelhouwer" initials="PB" lastIdx="0" clrIdx="0">
    <p:extLst>
      <p:ext uri="{19B8F6BF-5375-455C-9EA6-DF929625EA0E}">
        <p15:presenceInfo xmlns:p15="http://schemas.microsoft.com/office/powerpoint/2012/main" userId="249c97691e9a33e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545D6-1830-49C2-8471-7F93E7C63C35}" type="datetimeFigureOut">
              <a:rPr lang="nl-NL" smtClean="0"/>
              <a:t>14-6-2016</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560D74-1CC1-4C07-B31A-2DF54E1560BC}" type="slidenum">
              <a:rPr lang="nl-NL" smtClean="0"/>
              <a:t>‹nr.›</a:t>
            </a:fld>
            <a:endParaRPr lang="nl-NL"/>
          </a:p>
        </p:txBody>
      </p:sp>
    </p:spTree>
    <p:extLst>
      <p:ext uri="{BB962C8B-B14F-4D97-AF65-F5344CB8AC3E}">
        <p14:creationId xmlns:p14="http://schemas.microsoft.com/office/powerpoint/2010/main" val="68841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0D560D74-1CC1-4C07-B31A-2DF54E1560BC}" type="slidenum">
              <a:rPr lang="nl-NL" smtClean="0"/>
              <a:t>2</a:t>
            </a:fld>
            <a:endParaRPr lang="nl-NL"/>
          </a:p>
        </p:txBody>
      </p:sp>
    </p:spTree>
    <p:extLst>
      <p:ext uri="{BB962C8B-B14F-4D97-AF65-F5344CB8AC3E}">
        <p14:creationId xmlns:p14="http://schemas.microsoft.com/office/powerpoint/2010/main" val="157090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7D1EC12-68B3-4AC3-B934-C0708FD18B55}" type="datetimeFigureOut">
              <a:rPr lang="nl-NL" smtClean="0"/>
              <a:pPr/>
              <a:t>14-6-2016</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0F16F1-ABBD-4D0C-B384-159D91447A59}" type="slidenum">
              <a:rPr lang="nl-NL" smtClean="0"/>
              <a:pPr/>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7D1EC12-68B3-4AC3-B934-C0708FD18B55}" type="datetimeFigureOut">
              <a:rPr lang="nl-NL" smtClean="0"/>
              <a:pPr/>
              <a:t>14-6-2016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7D1EC12-68B3-4AC3-B934-C0708FD18B55}" type="datetimeFigureOut">
              <a:rPr lang="nl-NL" smtClean="0"/>
              <a:pPr/>
              <a:t>14-6-2016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7D1EC12-68B3-4AC3-B934-C0708FD18B55}" type="datetimeFigureOut">
              <a:rPr lang="nl-NL" smtClean="0"/>
              <a:pPr/>
              <a:t>14-6-2016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7D1EC12-68B3-4AC3-B934-C0708FD18B55}" type="datetimeFigureOut">
              <a:rPr lang="nl-NL" smtClean="0"/>
              <a:pPr/>
              <a:t>14-6-2016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47D1EC12-68B3-4AC3-B934-C0708FD18B55}" type="datetimeFigureOut">
              <a:rPr lang="nl-NL" smtClean="0"/>
              <a:pPr/>
              <a:t>14-6-2016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E0F16F1-ABBD-4D0C-B384-159D91447A59}" type="slidenum">
              <a:rPr lang="nl-NL" smtClean="0"/>
              <a:pPr/>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7D1EC12-68B3-4AC3-B934-C0708FD18B55}" type="datetimeFigureOut">
              <a:rPr lang="nl-NL" smtClean="0"/>
              <a:pPr/>
              <a:t>14-6-2016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47D1EC12-68B3-4AC3-B934-C0708FD18B55}" type="datetimeFigureOut">
              <a:rPr lang="nl-NL" smtClean="0"/>
              <a:pPr/>
              <a:t>14-6-2016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1EC12-68B3-4AC3-B934-C0708FD18B55}" type="datetimeFigureOut">
              <a:rPr lang="nl-NL" smtClean="0"/>
              <a:pPr/>
              <a:t>14-6-2016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D1EC12-68B3-4AC3-B934-C0708FD18B55}" type="datetimeFigureOut">
              <a:rPr lang="nl-NL" smtClean="0"/>
              <a:pPr/>
              <a:t>14-6-2016</a:t>
            </a:fld>
            <a:endParaRPr lang="nl-NL"/>
          </a:p>
        </p:txBody>
      </p:sp>
      <p:sp>
        <p:nvSpPr>
          <p:cNvPr id="7" name="Slide Number Placeholder 6"/>
          <p:cNvSpPr>
            <a:spLocks noGrp="1"/>
          </p:cNvSpPr>
          <p:nvPr>
            <p:ph type="sldNum" sz="quarter" idx="12"/>
          </p:nvPr>
        </p:nvSpPr>
        <p:spPr/>
        <p:txBody>
          <a:bodyPr/>
          <a:lstStyle/>
          <a:p>
            <a:fld id="{6E0F16F1-ABBD-4D0C-B384-159D91447A59}" type="slidenum">
              <a:rPr lang="nl-NL" smtClean="0"/>
              <a:pPr/>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7D1EC12-68B3-4AC3-B934-C0708FD18B55}" type="datetimeFigureOut">
              <a:rPr lang="nl-NL" smtClean="0"/>
              <a:pPr/>
              <a:t>14-6-2016</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6E0F16F1-ABBD-4D0C-B384-159D91447A59}"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7D1EC12-68B3-4AC3-B934-C0708FD18B55}" type="datetimeFigureOut">
              <a:rPr lang="nl-NL" smtClean="0"/>
              <a:pPr/>
              <a:t>14-6-2016</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0F16F1-ABBD-4D0C-B384-159D91447A59}"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gemeentearchief.veenendaal.nl/veenendaal-en-het-water/" TargetMode="External"/><Relationship Id="rId3" Type="http://schemas.openxmlformats.org/officeDocument/2006/relationships/hyperlink" Target="http://www.schooltv.nl/beeldbank/clip/20030328_hoogveen03" TargetMode="External"/><Relationship Id="rId7" Type="http://schemas.openxmlformats.org/officeDocument/2006/relationships/hyperlink" Target="http://nl.wikipedia.org/wiki/Watersnood_van_1855" TargetMode="External"/><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hyperlink" Target="http://www.regiocanons.nl/utrecht/zuidoost/de-slaperdijk/verdieping/watersnood-veenendaal-1855" TargetMode="External"/><Relationship Id="rId11" Type="http://schemas.openxmlformats.org/officeDocument/2006/relationships/hyperlink" Target="http://www.kennislink.nl/publicaties/tsunami-1" TargetMode="External"/><Relationship Id="rId5" Type="http://schemas.openxmlformats.org/officeDocument/2006/relationships/hyperlink" Target="http://www.collectieutrecht.nl/view.asp?type=verhaal&amp;id=149" TargetMode="External"/><Relationship Id="rId10" Type="http://schemas.openxmlformats.org/officeDocument/2006/relationships/hyperlink" Target="http://entoen.nu/watersnood/po" TargetMode="External"/><Relationship Id="rId4" Type="http://schemas.openxmlformats.org/officeDocument/2006/relationships/hyperlink" Target="http://www.schooltv.nl/beeldbank/clip/20030328_hoogveen01" TargetMode="External"/><Relationship Id="rId9" Type="http://schemas.openxmlformats.org/officeDocument/2006/relationships/hyperlink" Target="http://nl.wikipedia.org/wiki/Geerteker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Watersnood in Veenendaal 	1855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617267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395536" y="332656"/>
            <a:ext cx="2604941" cy="2016224"/>
          </a:xfrm>
          <a:prstGeom prst="rect">
            <a:avLst/>
          </a:prstGeom>
          <a:noFill/>
          <a:ln w="9525">
            <a:noFill/>
            <a:miter lim="800000"/>
            <a:headEnd/>
            <a:tailEnd/>
          </a:ln>
        </p:spPr>
      </p:pic>
      <p:sp>
        <p:nvSpPr>
          <p:cNvPr id="2" name="Tekstvak 1"/>
          <p:cNvSpPr txBox="1"/>
          <p:nvPr/>
        </p:nvSpPr>
        <p:spPr>
          <a:xfrm>
            <a:off x="364078" y="2204864"/>
            <a:ext cx="1835696" cy="4524315"/>
          </a:xfrm>
          <a:prstGeom prst="round1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nl-NL" dirty="0" smtClean="0"/>
          </a:p>
          <a:p>
            <a:pPr marL="285750" indent="-285750">
              <a:buFont typeface="Arial" pitchFamily="34" charset="0"/>
              <a:buChar char="•"/>
            </a:pPr>
            <a:r>
              <a:rPr lang="nl-N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Inleiding</a:t>
            </a: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anose="020B0604020202020204" pitchFamily="34" charset="0"/>
              <a:buChar char="•"/>
            </a:pPr>
            <a:r>
              <a:rPr lang="nl-NL"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endParaRPr lang="nl-NL"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Bronnen</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Afsluiting</a:t>
            </a:r>
          </a:p>
          <a:p>
            <a:pPr marL="285750" indent="-285750">
              <a:buBlip>
                <a:blip r:embed="rId4"/>
              </a:buBlip>
            </a:pPr>
            <a:endParaRPr lang="nl-NL" dirty="0"/>
          </a:p>
          <a:p>
            <a:pPr marL="285750" indent="-285750">
              <a:buBlip>
                <a:blip r:embed="rId4"/>
              </a:buBlip>
            </a:pPr>
            <a:endParaRPr lang="nl-NL" dirty="0" smtClean="0"/>
          </a:p>
          <a:p>
            <a:pPr marL="285750" indent="-285750">
              <a:buBlip>
                <a:blip r:embed="rId4"/>
              </a:buBlip>
            </a:pPr>
            <a:endParaRPr lang="nl-NL" dirty="0"/>
          </a:p>
          <a:p>
            <a:pPr marL="285750" indent="-285750">
              <a:buBlip>
                <a:blip r:embed="rId4"/>
              </a:buBlip>
            </a:pPr>
            <a:endParaRPr lang="nl-NL" dirty="0" smtClean="0"/>
          </a:p>
          <a:p>
            <a:pPr marL="285750" indent="-285750">
              <a:buBlip>
                <a:blip r:embed="rId4"/>
              </a:buBlip>
            </a:pPr>
            <a:endParaRPr lang="nl-NL" dirty="0"/>
          </a:p>
          <a:p>
            <a:pPr marL="285750" indent="-285750">
              <a:buBlip>
                <a:blip r:embed="rId4"/>
              </a:buBlip>
            </a:pPr>
            <a:endParaRPr lang="nl-NL" dirty="0"/>
          </a:p>
        </p:txBody>
      </p:sp>
      <p:sp>
        <p:nvSpPr>
          <p:cNvPr id="3" name="Tekstvak 2"/>
          <p:cNvSpPr txBox="1"/>
          <p:nvPr/>
        </p:nvSpPr>
        <p:spPr>
          <a:xfrm>
            <a:off x="4716016" y="0"/>
            <a:ext cx="3384376" cy="584775"/>
          </a:xfrm>
          <a:prstGeom prst="rect">
            <a:avLst/>
          </a:prstGeom>
          <a:noFill/>
        </p:spPr>
        <p:txBody>
          <a:bodyPr wrap="square" rtlCol="0">
            <a:spAutoFit/>
          </a:bodyPr>
          <a:lstStyle/>
          <a:p>
            <a:pPr algn="ctr"/>
            <a:r>
              <a:rPr lang="nl-N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Inleiding</a:t>
            </a:r>
            <a:endParaRPr lang="nl-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kstvak 4"/>
          <p:cNvSpPr txBox="1"/>
          <p:nvPr/>
        </p:nvSpPr>
        <p:spPr>
          <a:xfrm>
            <a:off x="2195736" y="1916832"/>
            <a:ext cx="6048672" cy="2462213"/>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nl-NL" sz="1400" i="1" dirty="0" smtClean="0">
                <a:solidFill>
                  <a:schemeClr val="bg1"/>
                </a:solidFill>
              </a:rPr>
              <a:t>Het was donderdagnacht, 8 Maart 1855. Ik lag in bed, maar kon niet slapen. Het waaide namelijk erg hard en ik hoorde de wind om het huis fluiten. Buiten hoorde ik het ijs kraken.  Het was </a:t>
            </a:r>
            <a:r>
              <a:rPr lang="nl-NL" sz="1400" i="1" dirty="0" err="1" smtClean="0">
                <a:solidFill>
                  <a:schemeClr val="bg1"/>
                </a:solidFill>
              </a:rPr>
              <a:t>zó’n</a:t>
            </a:r>
            <a:r>
              <a:rPr lang="nl-NL" sz="1400" i="1" dirty="0" smtClean="0">
                <a:solidFill>
                  <a:schemeClr val="bg1"/>
                </a:solidFill>
              </a:rPr>
              <a:t> lawaai dat ik uit mijn bed klom en  naar m’n vader en moeder ging. Maar de slaapkamer van mijn vader en moeder was leeg! M’n vader liep door het huis en  zei dat hij het weer niet vertrouwde. Hij begon zelfs spullen naar boven te sjouwen. Ik hielp mee, maar wist niet precies waarom. Mijn moeder liep ook maar heen en weer en was in paniek. Maar waarom snapte ik niet.</a:t>
            </a:r>
            <a:br>
              <a:rPr lang="nl-NL" sz="1400" i="1" dirty="0" smtClean="0">
                <a:solidFill>
                  <a:schemeClr val="bg1"/>
                </a:solidFill>
              </a:rPr>
            </a:br>
            <a:r>
              <a:rPr lang="nl-NL" sz="1400" i="1" dirty="0" smtClean="0">
                <a:solidFill>
                  <a:schemeClr val="bg1"/>
                </a:solidFill>
              </a:rPr>
              <a:t>Tot de volgende morgen……..We zaten met zijn allen op het dak van ons huis, want overal was water, echt overal!</a:t>
            </a:r>
          </a:p>
        </p:txBody>
      </p:sp>
      <p:sp>
        <p:nvSpPr>
          <p:cNvPr id="6" name="Tekstvak 5"/>
          <p:cNvSpPr txBox="1"/>
          <p:nvPr/>
        </p:nvSpPr>
        <p:spPr>
          <a:xfrm>
            <a:off x="2195736" y="4509120"/>
            <a:ext cx="6048672" cy="187743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400" dirty="0" smtClean="0"/>
              <a:t>Op 8 Maart 1855 was er in jullie plaats Veenendaal een ramp: de Watersnoodramp van 1855.  </a:t>
            </a:r>
          </a:p>
          <a:p>
            <a:endParaRPr lang="nl-NL" dirty="0" smtClean="0"/>
          </a:p>
          <a:p>
            <a:r>
              <a:rPr lang="nl-NL" sz="1400" dirty="0" smtClean="0"/>
              <a:t>Dit is al erg lang geleden en misschien weet je niet eens dat Veenendaal vroeger is overstroomd. Maar door de vragen te maken zal je veel meer te weten komen over de Watersnoodramp van 1855.  </a:t>
            </a:r>
          </a:p>
          <a:p>
            <a:r>
              <a:rPr lang="nl-NL" sz="1400" dirty="0" smtClean="0"/>
              <a:t>Klik </a:t>
            </a:r>
            <a:r>
              <a:rPr lang="nl-NL" sz="1400" u="sng" dirty="0" smtClean="0">
                <a:solidFill>
                  <a:schemeClr val="bg2">
                    <a:lumMod val="50000"/>
                  </a:schemeClr>
                </a:solidFill>
              </a:rPr>
              <a:t>hier</a:t>
            </a:r>
            <a:r>
              <a:rPr lang="nl-NL" sz="1400" dirty="0" smtClean="0"/>
              <a:t> om de vragen te lezen!</a:t>
            </a:r>
          </a:p>
        </p:txBody>
      </p:sp>
    </p:spTree>
    <p:extLst>
      <p:ext uri="{BB962C8B-B14F-4D97-AF65-F5344CB8AC3E}">
        <p14:creationId xmlns:p14="http://schemas.microsoft.com/office/powerpoint/2010/main" val="3047071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enendaal werd in het voorjaar van 1855 getroffen door de grootste overstroming uit zijn geschiedenis. De ravage was enorm, slechts de Markt en enkele andere hooggelegen delen rond de Nieuwe Molen en het Grote Veenloo bleven droog. Elf mensen verdronken en een aanzienlijk deel van de bebouwing ging verlor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52" y="383142"/>
            <a:ext cx="2630287" cy="1677706"/>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251520" y="2060848"/>
            <a:ext cx="1835696" cy="4801314"/>
          </a:xfrm>
          <a:prstGeom prst="round1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nl-NL" dirty="0" smtClean="0"/>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Inleiding</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Opdracht</a:t>
            </a:r>
          </a:p>
          <a:p>
            <a:pPr marL="285750" indent="-285750">
              <a:buFont typeface="Arial" pitchFamily="34" charset="0"/>
              <a:buChar char="•"/>
            </a:pPr>
            <a:endParaRPr lang="nl-N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285750" indent="-285750">
              <a:buFont typeface="Arial" pitchFamily="34" charset="0"/>
              <a:buChar char="•"/>
            </a:pPr>
            <a:r>
              <a:rPr lang="nl-NL" dirty="0">
                <a:ln w="18415" cmpd="sng">
                  <a:solidFill>
                    <a:srgbClr val="FFFFFF"/>
                  </a:solidFill>
                  <a:prstDash val="solid"/>
                </a:ln>
                <a:solidFill>
                  <a:srgbClr val="FFFFFF"/>
                </a:solidFill>
                <a:effectLst>
                  <a:outerShdw blurRad="63500" dir="3600000" algn="tl" rotWithShape="0">
                    <a:srgbClr val="000000">
                      <a:alpha val="70000"/>
                    </a:srgbClr>
                  </a:outerShdw>
                </a:effectLst>
              </a:rPr>
              <a:t>Opdracht</a:t>
            </a:r>
          </a:p>
          <a:p>
            <a:pPr marL="285750" indent="-285750">
              <a:buFont typeface="Arial" pitchFamily="34" charset="0"/>
              <a:buChar char="•"/>
            </a:pPr>
            <a:endParaRPr lang="nl-N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Bronnen</a:t>
            </a:r>
          </a:p>
          <a:p>
            <a:pPr marL="285750" indent="-285750"/>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Afsluiting</a:t>
            </a:r>
          </a:p>
          <a:p>
            <a:pPr marL="285750" indent="-285750">
              <a:buBlip>
                <a:blip r:embed="rId3"/>
              </a:buBlip>
            </a:pPr>
            <a:endParaRPr lang="nl-NL" dirty="0"/>
          </a:p>
          <a:p>
            <a:pPr marL="285750" indent="-285750">
              <a:buBlip>
                <a:blip r:embed="rId3"/>
              </a:buBlip>
            </a:pPr>
            <a:endParaRPr lang="nl-NL" dirty="0" smtClean="0"/>
          </a:p>
          <a:p>
            <a:pPr marL="285750" indent="-285750">
              <a:buBlip>
                <a:blip r:embed="rId3"/>
              </a:buBlip>
            </a:pPr>
            <a:endParaRPr lang="nl-NL" dirty="0"/>
          </a:p>
          <a:p>
            <a:pPr marL="285750" indent="-285750">
              <a:buBlip>
                <a:blip r:embed="rId3"/>
              </a:buBlip>
            </a:pPr>
            <a:endParaRPr lang="nl-NL" dirty="0" smtClean="0"/>
          </a:p>
          <a:p>
            <a:pPr marL="285750" indent="-285750">
              <a:buBlip>
                <a:blip r:embed="rId3"/>
              </a:buBlip>
            </a:pPr>
            <a:endParaRPr lang="nl-NL" dirty="0"/>
          </a:p>
          <a:p>
            <a:endParaRPr lang="nl-NL" dirty="0"/>
          </a:p>
          <a:p>
            <a:endParaRPr lang="nl-NL" dirty="0"/>
          </a:p>
        </p:txBody>
      </p:sp>
      <p:sp>
        <p:nvSpPr>
          <p:cNvPr id="4" name="Tekstvak 3"/>
          <p:cNvSpPr txBox="1"/>
          <p:nvPr/>
        </p:nvSpPr>
        <p:spPr>
          <a:xfrm>
            <a:off x="4716016" y="-1"/>
            <a:ext cx="3384376" cy="584775"/>
          </a:xfrm>
          <a:prstGeom prst="rect">
            <a:avLst/>
          </a:prstGeom>
          <a:noFill/>
        </p:spPr>
        <p:txBody>
          <a:bodyPr wrap="square" rtlCol="0">
            <a:spAutoFit/>
          </a:bodyPr>
          <a:lstStyle/>
          <a:p>
            <a:pPr algn="ctr"/>
            <a:r>
              <a:rPr lang="nl-N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endParaRPr lang="nl-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2196449" y="980728"/>
            <a:ext cx="5903943" cy="54784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nl-NL" sz="1400" dirty="0" smtClean="0"/>
              <a:t>Hieronder staan vragen over de watersnoodramp in Veenendaal. Door de vragen te beantwoorden ontdek je ook de oorzaken van de ramp. </a:t>
            </a:r>
          </a:p>
          <a:p>
            <a:endParaRPr lang="nl-NL" sz="1400" dirty="0"/>
          </a:p>
          <a:p>
            <a:r>
              <a:rPr lang="nl-NL" sz="1400" dirty="0"/>
              <a:t>Bij de bronnen staan allerlei websites waar je informatie kunt vinden over de veenwinning. Daar vind je ook plaatjes die je eventueel bij je antwoorden kan plakken. </a:t>
            </a:r>
          </a:p>
          <a:p>
            <a:endParaRPr lang="nl-NL" sz="1400" dirty="0" smtClean="0"/>
          </a:p>
          <a:p>
            <a:endParaRPr lang="nl-NL" sz="1400" dirty="0"/>
          </a:p>
          <a:p>
            <a:r>
              <a:rPr lang="nl-NL" sz="1400" b="1" dirty="0" smtClean="0"/>
              <a:t>Veenwinning</a:t>
            </a:r>
          </a:p>
          <a:p>
            <a:r>
              <a:rPr lang="nl-NL" sz="1400" dirty="0" smtClean="0"/>
              <a:t>In de naam Veenendaal zit het woord veen. Rondom Veenendaal is heel lang veen afgegraven. Ook hierdoor werd een watersnoodramp mogelijk.</a:t>
            </a:r>
          </a:p>
          <a:p>
            <a:endParaRPr lang="nl-NL" sz="1400" dirty="0"/>
          </a:p>
          <a:p>
            <a:r>
              <a:rPr lang="nl-NL" sz="1400" dirty="0" smtClean="0"/>
              <a:t>Wat weet je over veen:</a:t>
            </a:r>
          </a:p>
          <a:p>
            <a:endParaRPr lang="nl-NL" sz="1400" dirty="0"/>
          </a:p>
          <a:p>
            <a:pPr marL="342900" indent="-342900">
              <a:buAutoNum type="arabicPeriod"/>
            </a:pPr>
            <a:r>
              <a:rPr lang="nl-NL" sz="1400" dirty="0" smtClean="0"/>
              <a:t>Hoe ontstaat veen?</a:t>
            </a:r>
          </a:p>
          <a:p>
            <a:pPr marL="342900" indent="-342900">
              <a:buAutoNum type="arabicPeriod"/>
            </a:pPr>
            <a:r>
              <a:rPr lang="nl-NL" sz="1400" dirty="0" smtClean="0"/>
              <a:t>Hoe wordt veen uit de grond gehaald</a:t>
            </a:r>
          </a:p>
          <a:p>
            <a:pPr marL="342900" indent="-342900">
              <a:buAutoNum type="arabicPeriod"/>
            </a:pPr>
            <a:r>
              <a:rPr lang="nl-NL" sz="1400" dirty="0" smtClean="0"/>
              <a:t>Wat is het verschil tussen hoogveen en laagveen?</a:t>
            </a:r>
          </a:p>
          <a:p>
            <a:pPr marL="342900" indent="-342900">
              <a:buAutoNum type="arabicPeriod"/>
            </a:pPr>
            <a:r>
              <a:rPr lang="nl-NL" sz="1400" dirty="0" smtClean="0"/>
              <a:t>Welke soort veen was er bij Veenendaal?</a:t>
            </a:r>
          </a:p>
          <a:p>
            <a:pPr marL="342900" indent="-342900">
              <a:buAutoNum type="arabicPeriod"/>
            </a:pPr>
            <a:r>
              <a:rPr lang="nl-NL" sz="1400" dirty="0" smtClean="0"/>
              <a:t>Wat is het verschil tussen veen en turf?</a:t>
            </a:r>
          </a:p>
          <a:p>
            <a:pPr marL="342900" indent="-342900">
              <a:buAutoNum type="arabicPeriod"/>
            </a:pPr>
            <a:r>
              <a:rPr lang="nl-NL" sz="1400" dirty="0" smtClean="0"/>
              <a:t>Waar wordt veen voor gebruikt?</a:t>
            </a:r>
          </a:p>
          <a:p>
            <a:pPr marL="342900" indent="-342900">
              <a:buAutoNum type="arabicPeriod"/>
            </a:pPr>
            <a:r>
              <a:rPr lang="nl-NL" sz="1400" dirty="0" smtClean="0"/>
              <a:t>Wat gebeurt er met de grond waar het veen uitgegraven wordt?</a:t>
            </a:r>
          </a:p>
          <a:p>
            <a:pPr marL="342900" indent="-342900">
              <a:buAutoNum type="arabicPeriod"/>
            </a:pPr>
            <a:endParaRPr lang="nl-NL" sz="1400" dirty="0"/>
          </a:p>
        </p:txBody>
      </p:sp>
    </p:spTree>
    <p:extLst>
      <p:ext uri="{BB962C8B-B14F-4D97-AF65-F5344CB8AC3E}">
        <p14:creationId xmlns:p14="http://schemas.microsoft.com/office/powerpoint/2010/main" val="1030853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enendaal werd in het voorjaar van 1855 getroffen door de grootste overstroming uit zijn geschiedenis. De ravage was enorm, slechts de Markt en enkele andere hooggelegen delen rond de Nieuwe Molen en het Grote Veenloo bleven droog. Elf mensen verdronken en een aanzienlijk deel van de bebouwing ging verlor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52" y="383142"/>
            <a:ext cx="2630287" cy="1677706"/>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0" y="2132856"/>
            <a:ext cx="1835696" cy="4801314"/>
          </a:xfrm>
          <a:prstGeom prst="round1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nl-NL" dirty="0" smtClean="0"/>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Inleiding</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Opdracht</a:t>
            </a:r>
          </a:p>
          <a:p>
            <a:pPr marL="285750" indent="-285750">
              <a:buFont typeface="Arial" pitchFamily="34" charset="0"/>
              <a:buChar char="•"/>
            </a:pPr>
            <a:endParaRPr lang="nl-NL" b="1"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285750" indent="-285750">
              <a:buFont typeface="Arial" pitchFamily="34" charset="0"/>
              <a:buChar char="•"/>
            </a:pPr>
            <a:r>
              <a:rPr lang="nl-NL" dirty="0">
                <a:ln w="18415" cmpd="sng">
                  <a:solidFill>
                    <a:srgbClr val="FFFFFF"/>
                  </a:solidFill>
                  <a:prstDash val="solid"/>
                </a:ln>
                <a:solidFill>
                  <a:srgbClr val="FFFFFF"/>
                </a:solidFill>
                <a:effectLst>
                  <a:outerShdw blurRad="63500" dir="3600000" algn="tl" rotWithShape="0">
                    <a:srgbClr val="000000">
                      <a:alpha val="70000"/>
                    </a:srgbClr>
                  </a:outerShdw>
                </a:effectLst>
              </a:rPr>
              <a:t>Opdracht</a:t>
            </a:r>
          </a:p>
          <a:p>
            <a:endParaRPr lang="nl-NL"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Bronnen</a:t>
            </a:r>
          </a:p>
          <a:p>
            <a:pPr marL="285750" indent="-285750"/>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Afsluiting</a:t>
            </a:r>
          </a:p>
          <a:p>
            <a:pPr marL="285750" indent="-285750">
              <a:buBlip>
                <a:blip r:embed="rId3"/>
              </a:buBlip>
            </a:pPr>
            <a:endParaRPr lang="nl-NL" dirty="0"/>
          </a:p>
          <a:p>
            <a:pPr marL="285750" indent="-285750">
              <a:buBlip>
                <a:blip r:embed="rId3"/>
              </a:buBlip>
            </a:pPr>
            <a:endParaRPr lang="nl-NL" dirty="0" smtClean="0"/>
          </a:p>
          <a:p>
            <a:pPr marL="285750" indent="-285750">
              <a:buBlip>
                <a:blip r:embed="rId3"/>
              </a:buBlip>
            </a:pPr>
            <a:endParaRPr lang="nl-NL" dirty="0"/>
          </a:p>
          <a:p>
            <a:pPr marL="285750" indent="-285750">
              <a:buBlip>
                <a:blip r:embed="rId3"/>
              </a:buBlip>
            </a:pPr>
            <a:endParaRPr lang="nl-NL" dirty="0" smtClean="0"/>
          </a:p>
          <a:p>
            <a:pPr marL="285750" indent="-285750">
              <a:buBlip>
                <a:blip r:embed="rId3"/>
              </a:buBlip>
            </a:pPr>
            <a:endParaRPr lang="nl-NL" dirty="0"/>
          </a:p>
          <a:p>
            <a:endParaRPr lang="nl-NL" dirty="0"/>
          </a:p>
          <a:p>
            <a:endParaRPr lang="nl-NL" dirty="0"/>
          </a:p>
        </p:txBody>
      </p:sp>
      <p:sp>
        <p:nvSpPr>
          <p:cNvPr id="4" name="Tekstvak 3"/>
          <p:cNvSpPr txBox="1"/>
          <p:nvPr/>
        </p:nvSpPr>
        <p:spPr>
          <a:xfrm>
            <a:off x="4716016" y="-1"/>
            <a:ext cx="3384376" cy="584775"/>
          </a:xfrm>
          <a:prstGeom prst="rect">
            <a:avLst/>
          </a:prstGeom>
          <a:noFill/>
        </p:spPr>
        <p:txBody>
          <a:bodyPr wrap="square" rtlCol="0">
            <a:spAutoFit/>
          </a:bodyPr>
          <a:lstStyle/>
          <a:p>
            <a:pPr algn="ctr"/>
            <a:r>
              <a:rPr lang="nl-N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endParaRPr lang="nl-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2196449" y="1484784"/>
            <a:ext cx="6048672" cy="469359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nl-NL" sz="1300" dirty="0" smtClean="0"/>
              <a:t>Hieronder staan vragen over de watersnoodramp in Veenendaal. Door de vragen te beantwoorden ontdek je ook de oorzaken van de ramp. </a:t>
            </a:r>
          </a:p>
          <a:p>
            <a:endParaRPr lang="nl-NL" sz="1300" dirty="0" smtClean="0"/>
          </a:p>
          <a:p>
            <a:r>
              <a:rPr lang="nl-NL" sz="1300" dirty="0"/>
              <a:t>Bij de bronnen staan allerlei websites waar je informatie kunt vinden over de watersnoodramp. Daar vind je ook plaatjes die je eventueel bij je antwoorden kan plakken. </a:t>
            </a:r>
          </a:p>
          <a:p>
            <a:endParaRPr lang="nl-NL" sz="1300" dirty="0"/>
          </a:p>
          <a:p>
            <a:r>
              <a:rPr lang="nl-NL" sz="1300" b="1" dirty="0" smtClean="0"/>
              <a:t>Watersnood 1855</a:t>
            </a:r>
          </a:p>
          <a:p>
            <a:endParaRPr lang="nl-NL" sz="1300" dirty="0"/>
          </a:p>
          <a:p>
            <a:pPr marL="342900" indent="-342900">
              <a:buAutoNum type="arabicPeriod"/>
            </a:pPr>
            <a:r>
              <a:rPr lang="nl-NL" sz="1300" dirty="0" smtClean="0"/>
              <a:t>Noem twee oorzaken van de watersnoodramp.</a:t>
            </a:r>
          </a:p>
          <a:p>
            <a:pPr marL="342900" indent="-342900">
              <a:buAutoNum type="arabicPeriod"/>
            </a:pPr>
            <a:r>
              <a:rPr lang="nl-NL" sz="1300" dirty="0" smtClean="0"/>
              <a:t>Waar in Veenendaal bleef het droog? Noem twee plekken.</a:t>
            </a:r>
          </a:p>
          <a:p>
            <a:pPr marL="342900" indent="-342900">
              <a:buAutoNum type="arabicPeriod"/>
            </a:pPr>
            <a:r>
              <a:rPr lang="nl-NL" sz="1300" dirty="0" smtClean="0"/>
              <a:t>Ruim 400 mensen werden buiten Veenendaal in een kerk opgevangen. </a:t>
            </a:r>
            <a:br>
              <a:rPr lang="nl-NL" sz="1300" dirty="0" smtClean="0"/>
            </a:br>
            <a:r>
              <a:rPr lang="nl-NL" sz="1300" dirty="0" smtClean="0"/>
              <a:t>In welke stad?</a:t>
            </a:r>
            <a:br>
              <a:rPr lang="nl-NL" sz="1300" dirty="0" smtClean="0"/>
            </a:br>
            <a:r>
              <a:rPr lang="nl-NL" sz="1300" dirty="0" smtClean="0"/>
              <a:t>Hoe heet de kerk?</a:t>
            </a:r>
          </a:p>
          <a:p>
            <a:pPr marL="342900" indent="-342900">
              <a:buAutoNum type="arabicPeriod"/>
            </a:pPr>
            <a:r>
              <a:rPr lang="nl-NL" sz="1300" dirty="0" smtClean="0"/>
              <a:t>Noem twee andere waterrampen in Nederland of ergens anders in de wereld. </a:t>
            </a:r>
            <a:r>
              <a:rPr lang="nl-NL" sz="1300" smtClean="0"/>
              <a:t>In welk land en in welk jaar gebeurde het?</a:t>
            </a:r>
            <a:endParaRPr lang="nl-NL" sz="1300" dirty="0" smtClean="0"/>
          </a:p>
          <a:p>
            <a:endParaRPr lang="nl-NL" sz="1300" dirty="0"/>
          </a:p>
          <a:p>
            <a:r>
              <a:rPr lang="nl-NL" sz="1300" dirty="0" smtClean="0"/>
              <a:t/>
            </a:r>
            <a:br>
              <a:rPr lang="nl-NL" sz="1300" dirty="0" smtClean="0"/>
            </a:br>
            <a:endParaRPr lang="nl-NL" sz="1300" dirty="0" smtClean="0"/>
          </a:p>
          <a:p>
            <a:endParaRPr lang="nl-NL" sz="1300" dirty="0" smtClean="0"/>
          </a:p>
          <a:p>
            <a:endParaRPr lang="nl-NL" sz="1300" dirty="0" smtClean="0"/>
          </a:p>
          <a:p>
            <a:r>
              <a:rPr lang="nl-NL" sz="1300" dirty="0" smtClean="0"/>
              <a:t>.</a:t>
            </a:r>
            <a:endParaRPr lang="nl-NL" sz="1300" dirty="0"/>
          </a:p>
        </p:txBody>
      </p:sp>
    </p:spTree>
    <p:extLst>
      <p:ext uri="{BB962C8B-B14F-4D97-AF65-F5344CB8AC3E}">
        <p14:creationId xmlns:p14="http://schemas.microsoft.com/office/powerpoint/2010/main" val="190207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716016" y="0"/>
            <a:ext cx="3384376" cy="584775"/>
          </a:xfrm>
          <a:prstGeom prst="rect">
            <a:avLst/>
          </a:prstGeom>
          <a:noFill/>
        </p:spPr>
        <p:txBody>
          <a:bodyPr wrap="square" rtlCol="0">
            <a:spAutoFit/>
          </a:bodyPr>
          <a:lstStyle/>
          <a:p>
            <a:pPr algn="ctr"/>
            <a:r>
              <a:rPr lang="nl-N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Bronnen</a:t>
            </a:r>
            <a:endParaRPr lang="nl-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ekstvak 3"/>
          <p:cNvSpPr txBox="1"/>
          <p:nvPr/>
        </p:nvSpPr>
        <p:spPr>
          <a:xfrm>
            <a:off x="0" y="2132856"/>
            <a:ext cx="1835696" cy="4801314"/>
          </a:xfrm>
          <a:prstGeom prst="round1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nl-NL" dirty="0" smtClean="0"/>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Inleiding</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Bronnen</a:t>
            </a: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Afsluiting</a:t>
            </a:r>
          </a:p>
          <a:p>
            <a:pPr marL="285750" indent="-285750">
              <a:buBlip>
                <a:blip r:embed="rId2"/>
              </a:buBlip>
            </a:pPr>
            <a:endParaRPr lang="nl-NL" dirty="0"/>
          </a:p>
          <a:p>
            <a:pPr marL="285750" indent="-285750">
              <a:buBlip>
                <a:blip r:embed="rId2"/>
              </a:buBlip>
            </a:pPr>
            <a:endParaRPr lang="nl-NL" dirty="0" smtClean="0"/>
          </a:p>
          <a:p>
            <a:pPr marL="285750" indent="-285750">
              <a:buBlip>
                <a:blip r:embed="rId2"/>
              </a:buBlip>
            </a:pPr>
            <a:endParaRPr lang="nl-NL" dirty="0"/>
          </a:p>
          <a:p>
            <a:pPr marL="285750" indent="-285750">
              <a:buBlip>
                <a:blip r:embed="rId2"/>
              </a:buBlip>
            </a:pPr>
            <a:endParaRPr lang="nl-NL" dirty="0" smtClean="0"/>
          </a:p>
          <a:p>
            <a:pPr marL="285750" indent="-285750">
              <a:buBlip>
                <a:blip r:embed="rId2"/>
              </a:buBlip>
            </a:pPr>
            <a:endParaRPr lang="nl-NL" dirty="0"/>
          </a:p>
          <a:p>
            <a:endParaRPr lang="nl-NL" dirty="0"/>
          </a:p>
          <a:p>
            <a:endParaRPr lang="nl-NL" dirty="0"/>
          </a:p>
        </p:txBody>
      </p:sp>
      <p:sp>
        <p:nvSpPr>
          <p:cNvPr id="5" name="Tekstvak 4"/>
          <p:cNvSpPr txBox="1"/>
          <p:nvPr/>
        </p:nvSpPr>
        <p:spPr>
          <a:xfrm>
            <a:off x="2843808" y="1196752"/>
            <a:ext cx="5472608" cy="4616648"/>
          </a:xfrm>
          <a:prstGeom prst="rect">
            <a:avLst/>
          </a:prstGeom>
          <a:noFill/>
        </p:spPr>
        <p:txBody>
          <a:bodyPr wrap="square" rtlCol="0">
            <a:spAutoFit/>
          </a:bodyPr>
          <a:lstStyle/>
          <a:p>
            <a:r>
              <a:rPr lang="nl-NL" sz="1200" dirty="0" smtClean="0"/>
              <a:t>Veenwinning:</a:t>
            </a:r>
          </a:p>
          <a:p>
            <a:r>
              <a:rPr lang="nl-NL" sz="1200" dirty="0" smtClean="0">
                <a:hlinkClick r:id="rId3"/>
              </a:rPr>
              <a:t>http</a:t>
            </a:r>
            <a:r>
              <a:rPr lang="nl-NL" sz="1200" dirty="0">
                <a:hlinkClick r:id="rId3"/>
              </a:rPr>
              <a:t>://</a:t>
            </a:r>
            <a:r>
              <a:rPr lang="nl-NL" sz="1200" dirty="0" smtClean="0">
                <a:hlinkClick r:id="rId3"/>
              </a:rPr>
              <a:t>www.schooltv.nl/beeldbank/clip/20030328_hoogveen03</a:t>
            </a:r>
            <a:endParaRPr lang="nl-NL" sz="1200" dirty="0" smtClean="0"/>
          </a:p>
          <a:p>
            <a:endParaRPr lang="nl-NL" sz="1200" dirty="0"/>
          </a:p>
          <a:p>
            <a:r>
              <a:rPr lang="nl-NL" sz="1200" dirty="0">
                <a:hlinkClick r:id="rId4"/>
              </a:rPr>
              <a:t>http://</a:t>
            </a:r>
            <a:r>
              <a:rPr lang="nl-NL" sz="1200" dirty="0" smtClean="0">
                <a:hlinkClick r:id="rId4"/>
              </a:rPr>
              <a:t>www.schooltv.nl/beeldbank/clip/20030328_hoogveen01</a:t>
            </a:r>
            <a:endParaRPr lang="nl-NL" sz="1200" dirty="0" smtClean="0"/>
          </a:p>
          <a:p>
            <a:endParaRPr lang="nl-NL" sz="1200" dirty="0"/>
          </a:p>
          <a:p>
            <a:r>
              <a:rPr lang="nl-NL" sz="1200" dirty="0">
                <a:hlinkClick r:id="rId5"/>
              </a:rPr>
              <a:t>http://</a:t>
            </a:r>
            <a:r>
              <a:rPr lang="nl-NL" sz="1200" dirty="0" smtClean="0">
                <a:hlinkClick r:id="rId5"/>
              </a:rPr>
              <a:t>www.collectieutrecht.nl/view.asp?type=verhaal&amp;id=149</a:t>
            </a:r>
            <a:endParaRPr lang="nl-NL" sz="1200" dirty="0" smtClean="0"/>
          </a:p>
          <a:p>
            <a:endParaRPr lang="nl-NL" sz="1200" dirty="0" smtClean="0"/>
          </a:p>
          <a:p>
            <a:endParaRPr lang="nl-NL" sz="1200" dirty="0" smtClean="0"/>
          </a:p>
          <a:p>
            <a:r>
              <a:rPr lang="nl-NL" sz="1200" dirty="0" smtClean="0"/>
              <a:t>Watersnood</a:t>
            </a:r>
            <a:br>
              <a:rPr lang="nl-NL" sz="1200" dirty="0" smtClean="0"/>
            </a:br>
            <a:r>
              <a:rPr lang="nl-NL" sz="1200" dirty="0" smtClean="0">
                <a:hlinkClick r:id="rId6"/>
              </a:rPr>
              <a:t>http://www.regiocanons.nl/utrecht/zuidoost/de-slaperdijk/verdieping/watersnood-veenendaal-1855</a:t>
            </a:r>
            <a:r>
              <a:rPr lang="nl-NL" sz="1200" dirty="0" smtClean="0"/>
              <a:t> </a:t>
            </a:r>
          </a:p>
          <a:p>
            <a:endParaRPr lang="nl-NL" sz="1200" dirty="0"/>
          </a:p>
          <a:p>
            <a:r>
              <a:rPr lang="nl-NL" sz="1200" dirty="0">
                <a:hlinkClick r:id="rId7"/>
              </a:rPr>
              <a:t>http://</a:t>
            </a:r>
            <a:r>
              <a:rPr lang="nl-NL" sz="1200" dirty="0" smtClean="0">
                <a:hlinkClick r:id="rId7"/>
              </a:rPr>
              <a:t>nl.wikipedia.org/wiki/Watersnood_van_1855</a:t>
            </a:r>
            <a:endParaRPr lang="nl-NL" sz="1200" dirty="0" smtClean="0"/>
          </a:p>
          <a:p>
            <a:endParaRPr lang="nl-NL" sz="1200" dirty="0"/>
          </a:p>
          <a:p>
            <a:r>
              <a:rPr lang="nl-NL" sz="1200" dirty="0">
                <a:hlinkClick r:id="rId8"/>
              </a:rPr>
              <a:t>http://gemeentearchief.veenendaal.nl/veenendaal-en-het-water</a:t>
            </a:r>
            <a:r>
              <a:rPr lang="nl-NL" sz="1200" dirty="0" smtClean="0">
                <a:hlinkClick r:id="rId8"/>
              </a:rPr>
              <a:t>/</a:t>
            </a:r>
            <a:endParaRPr lang="nl-NL" sz="1200" dirty="0" smtClean="0"/>
          </a:p>
          <a:p>
            <a:endParaRPr lang="nl-NL" sz="1200" dirty="0"/>
          </a:p>
          <a:p>
            <a:r>
              <a:rPr lang="nl-NL" sz="1200" dirty="0">
                <a:hlinkClick r:id="rId9"/>
              </a:rPr>
              <a:t>http://</a:t>
            </a:r>
            <a:r>
              <a:rPr lang="nl-NL" sz="1200" dirty="0" smtClean="0">
                <a:hlinkClick r:id="rId9"/>
              </a:rPr>
              <a:t>nl.wikipedia.org/wiki/Geertekerk</a:t>
            </a:r>
            <a:endParaRPr lang="nl-NL" sz="1200" dirty="0" smtClean="0"/>
          </a:p>
          <a:p>
            <a:endParaRPr lang="nl-NL" sz="1200" dirty="0"/>
          </a:p>
          <a:p>
            <a:r>
              <a:rPr lang="nl-NL" sz="1200" dirty="0">
                <a:hlinkClick r:id="rId10"/>
              </a:rPr>
              <a:t>http://</a:t>
            </a:r>
            <a:r>
              <a:rPr lang="nl-NL" sz="1200" dirty="0" smtClean="0">
                <a:hlinkClick r:id="rId10"/>
              </a:rPr>
              <a:t>entoen.nu/watersnood/po</a:t>
            </a:r>
            <a:endParaRPr lang="nl-NL" sz="1200" dirty="0" smtClean="0"/>
          </a:p>
          <a:p>
            <a:endParaRPr lang="nl-NL" sz="1200" dirty="0"/>
          </a:p>
          <a:p>
            <a:r>
              <a:rPr lang="nl-NL" sz="1200" dirty="0">
                <a:hlinkClick r:id="rId11"/>
              </a:rPr>
              <a:t>http://</a:t>
            </a:r>
            <a:r>
              <a:rPr lang="nl-NL" sz="1200" dirty="0" smtClean="0">
                <a:hlinkClick r:id="rId11"/>
              </a:rPr>
              <a:t>www.kennislink.nl/publicaties/tsunami-1</a:t>
            </a:r>
            <a:endParaRPr lang="nl-NL" sz="1200" dirty="0" smtClean="0"/>
          </a:p>
          <a:p>
            <a:endParaRPr lang="nl-NL" sz="1200" dirty="0" smtClean="0"/>
          </a:p>
          <a:p>
            <a:endParaRPr lang="nl-NL" sz="1200" dirty="0" smtClean="0"/>
          </a:p>
          <a:p>
            <a:endParaRPr lang="nl-NL" dirty="0"/>
          </a:p>
        </p:txBody>
      </p:sp>
    </p:spTree>
    <p:extLst>
      <p:ext uri="{BB962C8B-B14F-4D97-AF65-F5344CB8AC3E}">
        <p14:creationId xmlns:p14="http://schemas.microsoft.com/office/powerpoint/2010/main" val="3613872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0" y="2132856"/>
            <a:ext cx="1835696" cy="4801314"/>
          </a:xfrm>
          <a:prstGeom prst="round1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nl-NL" dirty="0" smtClean="0"/>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Inleiding</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Opdracht</a:t>
            </a:r>
          </a:p>
          <a:p>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Bronnen</a:t>
            </a:r>
          </a:p>
          <a:p>
            <a:pPr marL="285750" indent="-285750">
              <a:buFont typeface="Arial" pitchFamily="34" charset="0"/>
              <a:buChar char="•"/>
            </a:pP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Font typeface="Arial" pitchFamily="34" charset="0"/>
              <a:buChar char="•"/>
            </a:pPr>
            <a:r>
              <a:rPr lang="nl-N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Afsluiting</a:t>
            </a:r>
            <a:endParaRPr lang="nl-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285750" indent="-285750">
              <a:buBlip>
                <a:blip r:embed="rId2"/>
              </a:buBlip>
            </a:pPr>
            <a:endParaRPr lang="nl-NL" dirty="0"/>
          </a:p>
          <a:p>
            <a:pPr marL="285750" indent="-285750">
              <a:buBlip>
                <a:blip r:embed="rId2"/>
              </a:buBlip>
            </a:pPr>
            <a:endParaRPr lang="nl-NL" dirty="0" smtClean="0"/>
          </a:p>
          <a:p>
            <a:pPr marL="285750" indent="-285750">
              <a:buBlip>
                <a:blip r:embed="rId2"/>
              </a:buBlip>
            </a:pPr>
            <a:endParaRPr lang="nl-NL" dirty="0"/>
          </a:p>
          <a:p>
            <a:pPr marL="285750" indent="-285750">
              <a:buBlip>
                <a:blip r:embed="rId2"/>
              </a:buBlip>
            </a:pPr>
            <a:endParaRPr lang="nl-NL" dirty="0" smtClean="0"/>
          </a:p>
          <a:p>
            <a:pPr marL="285750" indent="-285750">
              <a:buBlip>
                <a:blip r:embed="rId2"/>
              </a:buBlip>
            </a:pPr>
            <a:endParaRPr lang="nl-NL" dirty="0"/>
          </a:p>
          <a:p>
            <a:endParaRPr lang="nl-NL" dirty="0"/>
          </a:p>
          <a:p>
            <a:endParaRPr lang="nl-NL" dirty="0"/>
          </a:p>
        </p:txBody>
      </p:sp>
      <p:sp>
        <p:nvSpPr>
          <p:cNvPr id="4" name="Tekstvak 3"/>
          <p:cNvSpPr txBox="1"/>
          <p:nvPr/>
        </p:nvSpPr>
        <p:spPr>
          <a:xfrm>
            <a:off x="4716016" y="0"/>
            <a:ext cx="3384376" cy="584775"/>
          </a:xfrm>
          <a:prstGeom prst="rect">
            <a:avLst/>
          </a:prstGeom>
          <a:noFill/>
        </p:spPr>
        <p:txBody>
          <a:bodyPr wrap="square" rtlCol="0">
            <a:spAutoFit/>
          </a:bodyPr>
          <a:lstStyle/>
          <a:p>
            <a:pPr algn="ctr"/>
            <a:r>
              <a:rPr lang="nl-NL"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Afsluiting</a:t>
            </a:r>
            <a:endParaRPr lang="nl-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kstvak 4"/>
          <p:cNvSpPr txBox="1"/>
          <p:nvPr/>
        </p:nvSpPr>
        <p:spPr>
          <a:xfrm>
            <a:off x="3203848" y="1988840"/>
            <a:ext cx="5544616" cy="1477328"/>
          </a:xfrm>
          <a:prstGeom prst="rect">
            <a:avLst/>
          </a:prstGeom>
          <a:noFill/>
        </p:spPr>
        <p:txBody>
          <a:bodyPr wrap="square" rtlCol="0">
            <a:spAutoFit/>
          </a:bodyPr>
          <a:lstStyle/>
          <a:p>
            <a:endParaRPr lang="nl-NL" dirty="0" smtClean="0"/>
          </a:p>
          <a:p>
            <a:r>
              <a:rPr lang="nl-NL" dirty="0" smtClean="0"/>
              <a:t>Aan de hand van dit webpad weet je dat er in Veenendaal ook een watersnoodramp is geweest en weet je hoe het voor de mensen was. </a:t>
            </a:r>
            <a:endParaRPr lang="nl-NL" dirty="0"/>
          </a:p>
        </p:txBody>
      </p:sp>
    </p:spTree>
    <p:extLst>
      <p:ext uri="{BB962C8B-B14F-4D97-AF65-F5344CB8AC3E}">
        <p14:creationId xmlns:p14="http://schemas.microsoft.com/office/powerpoint/2010/main" val="4120912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i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379</TotalTime>
  <Words>479</Words>
  <Application>Microsoft Office PowerPoint</Application>
  <PresentationFormat>Diavoorstelling (4:3)</PresentationFormat>
  <Paragraphs>140</Paragraphs>
  <Slides>6</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Century Gothic</vt:lpstr>
      <vt:lpstr>Wingdings 2</vt:lpstr>
      <vt:lpstr>Austin</vt:lpstr>
      <vt:lpstr>Watersnood in Veenendaal  1855 </vt:lpstr>
      <vt:lpstr>PowerPoint-presentatie</vt:lpstr>
      <vt:lpstr>PowerPoint-presentatie</vt:lpstr>
      <vt:lpstr>PowerPoint-presentatie</vt:lpstr>
      <vt:lpstr>PowerPoint-presentatie</vt:lpstr>
      <vt:lpstr>PowerPoint-presentatie</vt:lpstr>
    </vt:vector>
  </TitlesOfParts>
  <Company>Christelijke Hogeschool Ede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100610</dc:creator>
  <cp:lastModifiedBy>Sonja Brouwer</cp:lastModifiedBy>
  <cp:revision>41</cp:revision>
  <dcterms:created xsi:type="dcterms:W3CDTF">2012-05-08T08:33:37Z</dcterms:created>
  <dcterms:modified xsi:type="dcterms:W3CDTF">2016-06-14T10:22:09Z</dcterms:modified>
</cp:coreProperties>
</file>